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313" r:id="rId3"/>
    <p:sldId id="375" r:id="rId4"/>
    <p:sldId id="458" r:id="rId5"/>
    <p:sldId id="379" r:id="rId6"/>
    <p:sldId id="460" r:id="rId7"/>
    <p:sldId id="461" r:id="rId8"/>
    <p:sldId id="462" r:id="rId9"/>
    <p:sldId id="463" r:id="rId10"/>
    <p:sldId id="464" r:id="rId11"/>
    <p:sldId id="465" r:id="rId12"/>
    <p:sldId id="468" r:id="rId13"/>
    <p:sldId id="469" r:id="rId14"/>
    <p:sldId id="475" r:id="rId15"/>
    <p:sldId id="476" r:id="rId16"/>
    <p:sldId id="470" r:id="rId17"/>
    <p:sldId id="471" r:id="rId18"/>
    <p:sldId id="477" r:id="rId19"/>
    <p:sldId id="478" r:id="rId20"/>
    <p:sldId id="473" r:id="rId21"/>
    <p:sldId id="472" r:id="rId22"/>
    <p:sldId id="479" r:id="rId23"/>
    <p:sldId id="438" r:id="rId24"/>
    <p:sldId id="480" r:id="rId25"/>
  </p:sldIdLst>
  <p:sldSz cx="1219517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003399"/>
    <a:srgbClr val="FFFFFF"/>
    <a:srgbClr val="DDDDDD"/>
    <a:srgbClr val="662C5B"/>
    <a:srgbClr val="000000"/>
    <a:srgbClr val="660033"/>
    <a:srgbClr val="CC0066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3238" autoAdjust="0"/>
  </p:normalViewPr>
  <p:slideViewPr>
    <p:cSldViewPr>
      <p:cViewPr varScale="1">
        <p:scale>
          <a:sx n="62" d="100"/>
          <a:sy n="62" d="100"/>
        </p:scale>
        <p:origin x="820" y="8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22F73B2-7CF1-4832-BF09-2E3D082F4856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702B329-9B4F-43B9-920A-39268306AF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63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AEDA5C1-9818-47C9-A79E-B4D4158DD3E3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D498802-2017-4E9A-A8AF-781802F703C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224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63" y="153144"/>
            <a:ext cx="11714212" cy="1115616"/>
          </a:xfrm>
          <a:solidFill>
            <a:schemeClr val="bg1"/>
          </a:solidFill>
          <a:ln w="57150">
            <a:noFill/>
          </a:ln>
        </p:spPr>
        <p:txBody>
          <a:bodyPr>
            <a:normAutofit/>
          </a:bodyPr>
          <a:lstStyle>
            <a:lvl1pPr algn="l">
              <a:defRPr sz="5400" b="1">
                <a:solidFill>
                  <a:schemeClr val="tx1">
                    <a:lumMod val="95000"/>
                    <a:lumOff val="5000"/>
                  </a:schemeClr>
                </a:solidFill>
                <a:latin typeface="Rockwell Condensed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886060" y="6375030"/>
            <a:ext cx="1045349" cy="425127"/>
          </a:xfrm>
          <a:prstGeom prst="rect">
            <a:avLst/>
          </a:prstGeom>
          <a:solidFill>
            <a:srgbClr val="F7F7F7">
              <a:alpha val="45098"/>
            </a:srgbClr>
          </a:solidFill>
        </p:spPr>
        <p:txBody>
          <a:bodyPr vert="horz" lIns="91440" tIns="45720" rIns="91440" bIns="45720" rtlCol="0" anchor="ctr"/>
          <a:lstStyle>
            <a:lvl1pPr>
              <a:defRPr sz="1400" b="1">
                <a:solidFill>
                  <a:schemeClr val="tx1">
                    <a:lumMod val="95000"/>
                    <a:lumOff val="5000"/>
                  </a:schemeClr>
                </a:solidFill>
                <a:latin typeface="Georgia" pitchFamily="18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E708FE-ED12-4ACB-81C9-F40A112777FF}" type="slidenum">
              <a:rPr kumimoji="0" lang="en-GB" sz="40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12" y="1412776"/>
            <a:ext cx="11716352" cy="4824536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4000">
                <a:latin typeface="Rockwell" pitchFamily="18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sz="3600">
                <a:solidFill>
                  <a:srgbClr val="7A0000"/>
                </a:solidFill>
                <a:latin typeface="Rockwell" pitchFamily="18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Calibri" pitchFamily="34" charset="0"/>
              <a:buChar char="‒"/>
              <a:defRPr sz="3200">
                <a:solidFill>
                  <a:schemeClr val="accent4">
                    <a:lumMod val="50000"/>
                  </a:schemeClr>
                </a:solidFill>
                <a:latin typeface="Rockwell" pitchFamily="18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defRPr sz="2800">
                <a:latin typeface="Rockwell" pitchFamily="18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2800">
                <a:latin typeface="Rockwell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8689876" y="1340768"/>
            <a:ext cx="1800001" cy="0"/>
          </a:xfrm>
          <a:prstGeom prst="line">
            <a:avLst/>
          </a:prstGeom>
          <a:ln w="28575">
            <a:solidFill>
              <a:srgbClr val="662C5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V="1">
            <a:off x="10526061" y="1340768"/>
            <a:ext cx="71999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11282245" y="1340768"/>
            <a:ext cx="7199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4588" y="6400800"/>
            <a:ext cx="1575050" cy="427863"/>
          </a:xfrm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Monotype Corsiva" panose="03010101010201010101" pitchFamily="66" charset="0"/>
              </a:defRPr>
            </a:lvl1pPr>
          </a:lstStyle>
          <a:p>
            <a:fld id="{6462E69B-9B3B-437C-9ADF-D56F423A0581}" type="datetimeFigureOut">
              <a:rPr lang="en-GB" smtClean="0"/>
              <a:pPr/>
              <a:t>25/03/2023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502" y="274643"/>
            <a:ext cx="2743914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59" y="274643"/>
            <a:ext cx="802849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637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5" y="4406904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5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4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6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4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6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6" y="4800600"/>
            <a:ext cx="731678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776" y="5367338"/>
            <a:ext cx="73167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6" y="4406905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6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2375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2"/>
            <a:ext cx="808037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59" y="1600205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214" y="1600205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983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983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2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974" y="273055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62" y="1435103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41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41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41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600205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60" y="6356355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685" y="6356355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875" y="6356355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59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59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2" y="6356354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188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189" y="6356354"/>
            <a:ext cx="2846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bm.com/blogs/insights-on-business/consumer-products/2-5-quintillion-bytes-of-data-created-every-day-how-does-cpg-retail-manage-i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F:\New folder\Capture 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37"/>
            <a:ext cx="12195174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3587" y="1600200"/>
            <a:ext cx="10515600" cy="1604168"/>
          </a:xfrm>
          <a:prstGeom prst="rect">
            <a:avLst/>
          </a:prstGeom>
          <a:solidFill>
            <a:schemeClr val="bg1">
              <a:alpha val="84000"/>
            </a:schemeClr>
          </a:solidFill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Rockwell Condensed" pitchFamily="18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EMERGING OIL AND GAS OPPORTUNITIES: DATA ANALYTICS, MACHINE LEARNING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73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1905000"/>
            <a:ext cx="4988644" cy="246221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Mathematics and Statistics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Matrix (linear) algebra: forms the basis of many ML techniques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Multivariable calculus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distributions, statistical estimators, hypothesis tests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KNOWLEDE BASE</a:t>
            </a:r>
          </a:p>
        </p:txBody>
      </p:sp>
      <p:pic>
        <p:nvPicPr>
          <p:cNvPr id="6" name="Picture 5" descr="https://i0.wp.com/blog.udacity.com/wp-content/uploads/2014/11/Data-Science-Skills-Udacity-Multivariable-Calculus-and-Linear-Algebra.png?resize=100%2C100&amp;ssl=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7" y="1981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ata Science Skills - Statistics - Udacit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334666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ata Scienct Skills - Programming- Udacity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87" y="22098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78587" y="1348650"/>
            <a:ext cx="4648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Computer Programming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Often, there will be the need to write codes to implement workflows for specific datasets and objectives.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For automation and flexibility 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Statistical programming language like R and data querying language (SQL) 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1078" y="4525946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Turning numeric data to visual objects aids communication and decision making process.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Understanding the principles of visual encoding of data.</a:t>
            </a:r>
          </a:p>
        </p:txBody>
      </p:sp>
      <p:pic>
        <p:nvPicPr>
          <p:cNvPr id="12" name="Picture 11" descr="Data Science Skills - Data Visualization &amp; Communication - Udacity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65" y="4953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802687" y="4525946"/>
            <a:ext cx="2857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Creativity, critical and intuitive thinking, and problem solving skills also needed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187" y="914400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Certain domains of knowledge are necessary to attain competence in DA, ML &amp; AI</a:t>
            </a:r>
          </a:p>
        </p:txBody>
      </p:sp>
    </p:spTree>
    <p:extLst>
      <p:ext uri="{BB962C8B-B14F-4D97-AF65-F5344CB8AC3E}">
        <p14:creationId xmlns:p14="http://schemas.microsoft.com/office/powerpoint/2010/main" val="44009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5141044" cy="609397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The oil and gas sector is prolific in data generation and measurements.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items include: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Seismic surveys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Well logs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Core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Fluid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Pressure and temperature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Production test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Production and injection data – volumes, rates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Drilling performance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Pipeline inspection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Equipment maintenance and failure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Crude trading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45964" y="1628775"/>
            <a:ext cx="6038023" cy="4543425"/>
            <a:chOff x="4880165" y="1066800"/>
            <a:chExt cx="6038023" cy="45434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165" y="1524000"/>
              <a:ext cx="1133474" cy="79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788" y="1066800"/>
              <a:ext cx="1201782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387" y="1610347"/>
              <a:ext cx="1165275" cy="90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7" y="2667000"/>
              <a:ext cx="1316691" cy="1119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587" y="2630995"/>
              <a:ext cx="1315408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135" y="3388424"/>
              <a:ext cx="1367053" cy="102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706" y="3982402"/>
              <a:ext cx="1807596" cy="102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2187" y="4724400"/>
              <a:ext cx="1414463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916700" y="851009"/>
            <a:ext cx="2396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Oil and Gas Data</a:t>
            </a:r>
          </a:p>
        </p:txBody>
      </p:sp>
    </p:spTree>
    <p:extLst>
      <p:ext uri="{BB962C8B-B14F-4D97-AF65-F5344CB8AC3E}">
        <p14:creationId xmlns:p14="http://schemas.microsoft.com/office/powerpoint/2010/main" val="3567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512644" cy="44627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Resource estimation – using AI to predict reserves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Subsurface modeling and analysis – using ML to find correlations among geological variables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Wells analysis – historical and real-time well data analysis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In-fill drilling – using AI to optimize number and locations of wells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Well trajectory optimization – sensors and AI tools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6" y="2057400"/>
            <a:ext cx="536944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77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969844" cy="38472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Drill bit performance monitoring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Fluid properties – using ML algorithms to develop correlations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Production optimization – using computer vision to analyse 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Equipment monitoring and maintenance – pumps, compressors; using AI to predict unexpected failures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Crude logistics and trading – oil grade data, price and market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87" y="1412242"/>
            <a:ext cx="4267200" cy="354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21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207844" cy="35394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Investment portfolio management – using AI/ML to evaluate opportunities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Health, Safety and Environment – using AI/ML to perform root cause analysis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Inventory management – using AI/ML to predict demands, stock levels, warehouse utilization </a:t>
            </a: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etc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Finance – using AL/ML for cost allocations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4" y="1371600"/>
            <a:ext cx="5454671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6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2775" y="852071"/>
            <a:ext cx="10666412" cy="477053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Company Examples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Baker Hughes &amp; NVIDIA – to use AI-based  to help clients gain insights from data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Total and Google – AI systems to help geologists interpret subsurface images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ExxonMobil and MIT – autonomous underwater exploration robots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BP invested in start-up Belmont Tech – developing a geoscience platform  - “Sandy”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7" y="1321880"/>
            <a:ext cx="69154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7" y="1321880"/>
            <a:ext cx="6204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147890"/>
            <a:ext cx="485774" cy="48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9" y="2284567"/>
            <a:ext cx="392764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88" y="3255170"/>
            <a:ext cx="6042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94" y="3124200"/>
            <a:ext cx="461962" cy="46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26" y="3981846"/>
            <a:ext cx="390524" cy="5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66" y="4244803"/>
            <a:ext cx="910159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1549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Here are some platforms on which DA/ML/AI workflows can be implemented. Most of them are open source platforms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 – a statistical programming environment – preferred for data science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Python – a programming environment – popular among data science practitioner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SAS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SQL – database management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IBM Watson – AI platform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7" y="1828800"/>
            <a:ext cx="923924" cy="70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787" y="2743200"/>
            <a:ext cx="1638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7" y="3276600"/>
            <a:ext cx="1090612" cy="59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876075"/>
            <a:ext cx="1222819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7" y="4724400"/>
            <a:ext cx="207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81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58587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Scikit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-learn – ML platform on Python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ggplot2 – visualization in R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Matplotlib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– visualization in Python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Apache Hadoop – Big data platform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Apache Spark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Tableau – analytics and data visualization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676401"/>
            <a:ext cx="1828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7" y="2320713"/>
            <a:ext cx="8334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4" y="3194112"/>
            <a:ext cx="1695449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28" y="3810000"/>
            <a:ext cx="1443037" cy="63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4267199"/>
            <a:ext cx="1895475" cy="6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67" y="4868955"/>
            <a:ext cx="2112011" cy="82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52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360098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Google Analytics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MSExcel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Knime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Weka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1371600"/>
            <a:ext cx="2049102" cy="72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7" y="2163853"/>
            <a:ext cx="1476374" cy="57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2806452"/>
            <a:ext cx="676274" cy="50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74" y="3441476"/>
            <a:ext cx="847723" cy="78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11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77053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There is abundance of learning resources from which DA, ML &amp; AI skills could be learnt. Many of these resources are open access.  You could earn recognized certificates and badges on some of these platforms 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Camp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Coursera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IBM – Digital Nation Africa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80" y="1993773"/>
            <a:ext cx="4648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7" y="3200400"/>
            <a:ext cx="1500187" cy="146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7" y="4191000"/>
            <a:ext cx="34861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42" y="2209800"/>
            <a:ext cx="414486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52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0"/>
            <a:ext cx="12195175" cy="1219200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587" y="1450538"/>
            <a:ext cx="358140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What are they?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 (DA)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 (ML)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Artificial Intelligence (AI)</a:t>
            </a:r>
          </a:p>
        </p:txBody>
      </p:sp>
      <p:pic>
        <p:nvPicPr>
          <p:cNvPr id="2050" name="Picture 2" descr="http://wsfcs.k12.nc.us/cms/lib/NC01001395/Centricity/Domain/926/Pictures/course_outlin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27" y="1547156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9396" y="1220720"/>
            <a:ext cx="345359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Introduction: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20987" y="2590800"/>
            <a:ext cx="386023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Knowledge Base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Statistics &amp; Mathematics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Computer Programming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21187" y="3657600"/>
            <a:ext cx="449580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Oil &amp; Gas Applications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Oil and Gas Data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Company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2787" y="4797552"/>
            <a:ext cx="4953000" cy="104644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How to Acquire the skills?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97787" y="5715000"/>
            <a:ext cx="345359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Conclusions</a:t>
            </a:r>
            <a:endParaRPr lang="en-US" sz="20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6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63094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Big Data University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Cognitive Courses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edX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MIT OCW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Kaggle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– a community of data scientists – contain lots of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1143000"/>
            <a:ext cx="1790886" cy="115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7" y="2759601"/>
            <a:ext cx="2000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426678"/>
            <a:ext cx="1709737" cy="99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4572000"/>
            <a:ext cx="976312" cy="9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5562600"/>
            <a:ext cx="19526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90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975" y="2438400"/>
            <a:ext cx="11160844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and AI are technologies that would certainly impact the oil and gas value chain in the emerging future. In order to leverage on this, young graduates should acquire these skills. 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344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54387" y="1447800"/>
            <a:ext cx="5715000" cy="424731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Garamond" panose="02020404030301010803" pitchFamily="18" charset="0"/>
              </a:rPr>
              <a:t>THANK YOU FOR LISTENING!!!</a:t>
            </a:r>
            <a:endParaRPr lang="en-US" sz="6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1"/>
            <a:ext cx="12195175" cy="45719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6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BIBLIOGRAPY</a:t>
            </a:r>
          </a:p>
        </p:txBody>
      </p:sp>
      <p:sp>
        <p:nvSpPr>
          <p:cNvPr id="2" name="Rectangle 1"/>
          <p:cNvSpPr/>
          <p:nvPr/>
        </p:nvSpPr>
        <p:spPr>
          <a:xfrm>
            <a:off x="276033" y="1129070"/>
            <a:ext cx="1062215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Ralph Jacobson (2013). IBM Consumer Products Industry Blog, </a:t>
            </a:r>
            <a:r>
              <a:rPr lang="en-US" dirty="0">
                <a:hlinkClick r:id="rId4"/>
              </a:rPr>
              <a:t>https://www.ibm.com/blogs/insights-on-business/consumer-products/2-5-quintillion-bytes-of-data-created-every-day-how-does-cpg-retail-manage-it/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Tukey, J. W. (1977). Exploratory data analysis. Reading, MA: Addison-Wesley.</a:t>
            </a:r>
          </a:p>
        </p:txBody>
      </p:sp>
    </p:spTree>
    <p:extLst>
      <p:ext uri="{BB962C8B-B14F-4D97-AF65-F5344CB8AC3E}">
        <p14:creationId xmlns:p14="http://schemas.microsoft.com/office/powerpoint/2010/main" val="66773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237044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  <a:p>
            <a:pPr marL="342900" indent="-342900">
              <a:lnSpc>
                <a:spcPct val="2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It is the age of data. Data is everywhere!!!</a:t>
            </a:r>
          </a:p>
          <a:p>
            <a:pPr>
              <a:lnSpc>
                <a:spcPct val="200000"/>
              </a:lnSpc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>
              <a:lnSpc>
                <a:spcPct val="200000"/>
              </a:lnSpc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 </a:t>
            </a: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466" y="3729097"/>
            <a:ext cx="40339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Technology makes it possible to capture and store vast quantities of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Amount of data is growing. 2.5 billion gigabytes of data generated everyday in 2012. [</a:t>
            </a: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2587" y="2009774"/>
            <a:ext cx="11506200" cy="4089203"/>
            <a:chOff x="382587" y="2009774"/>
            <a:chExt cx="11506200" cy="4089203"/>
          </a:xfrm>
        </p:grpSpPr>
        <p:pic>
          <p:nvPicPr>
            <p:cNvPr id="4098" name="Picture 2" descr="F:\New folder\Capture 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87" y="2009775"/>
              <a:ext cx="1723683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F:\New folder\Capture 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213" y="2009775"/>
              <a:ext cx="1781174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F:\New folder\Capture 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987" y="2009775"/>
              <a:ext cx="1857375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F:\New folder\Capture 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486" y="2009774"/>
              <a:ext cx="1790701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F:\New folder\Capture 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114" y="2009775"/>
              <a:ext cx="1865673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ight Arrow 1"/>
            <p:cNvSpPr/>
            <p:nvPr/>
          </p:nvSpPr>
          <p:spPr>
            <a:xfrm flipV="1">
              <a:off x="2135187" y="2574605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flipV="1">
              <a:off x="4524819" y="2545081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flipV="1">
              <a:off x="6988746" y="2528886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flipV="1">
              <a:off x="9402528" y="2499362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5162" y="3048000"/>
              <a:ext cx="9585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Stone age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27534" y="3047999"/>
              <a:ext cx="9585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Iron age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59387" y="3047999"/>
              <a:ext cx="1676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Industrial age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3486" y="3031122"/>
              <a:ext cx="1676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Electronic age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17187" y="3014246"/>
              <a:ext cx="10090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Data age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35673" y="5791200"/>
              <a:ext cx="44815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4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Source: IDC Data Age 2025 Whitepaper </a:t>
              </a: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30" y="3386554"/>
            <a:ext cx="5476875" cy="248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4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0170244" cy="10772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  <a:p>
            <a:pPr>
              <a:lnSpc>
                <a:spcPct val="20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versus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Information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574" y="3810000"/>
            <a:ext cx="78209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Information is what is needed for decision-making and problem-solving processes.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The process of extracting information from data is generally known as Data Mining (DM). The required body of knowledge is Data Science (DS).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 (DA), Machine Learning (ML) and Artificial Intelligence (AI) are all parts of Data Science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4987" y="3124200"/>
            <a:ext cx="7467600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Information: patterns, trends, insights and relationships that underlie data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97964" y="1929289"/>
            <a:ext cx="2036445" cy="12954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036053" y="1929289"/>
            <a:ext cx="1880934" cy="1295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6987" y="3126052"/>
            <a:ext cx="2667000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Data: recorded facts.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6"/>
          <a:srcRect t="6600"/>
          <a:stretch/>
        </p:blipFill>
        <p:spPr>
          <a:xfrm>
            <a:off x="8307387" y="4114800"/>
            <a:ext cx="28384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808044" cy="550920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</a:t>
            </a: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Analytics: a set of tasks performed on data with the aid of specialized systems and softwares in order to describe or infer the information contained in such data.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 tasks include: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collection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 – identifying sources, </a:t>
            </a:r>
            <a:r>
              <a:rPr lang="en-US" dirty="0" err="1">
                <a:solidFill>
                  <a:srgbClr val="002060"/>
                </a:solidFill>
                <a:latin typeface="Garamond" panose="02020404030301010803" pitchFamily="18" charset="0"/>
              </a:rPr>
              <a:t>subsetting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, assembling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integration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 – combining data from different sources into a common format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preparation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manipulating and organizing data to conform it to analytics requirements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cleaning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fixing quality problems: errors, suspicious, omitted and duplicated data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modeling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fitting data into conventional models: linear regression etc.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presenting data with charts, graphs to aid information mining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interpretation</a:t>
            </a: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5122" name="Picture 2" descr="F:\New folder\Capture 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04" y="1808988"/>
            <a:ext cx="4289883" cy="31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21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046044" cy="553997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 could be exploratory or confirmatory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Exploratory Data Analysis (EDA): finds patterns and relationship – more like the work of a crime investigator [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Confirmatory Data Analysis (CDA): determines if hypothesis are true or false – more like the work of a judge [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  <a:p>
            <a:pPr marL="800100" lvl="1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200000"/>
              </a:lnSpc>
              <a:buSzPct val="100000"/>
              <a:buBlip>
                <a:blip r:embed="rId4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7" y="1524000"/>
            <a:ext cx="3810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3810000"/>
            <a:ext cx="35433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34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503244" cy="22313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Machine learning refers to techniques by which machines (computers) are made to analyze data and recognize (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learn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) patterns and trends in data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without relying on standard rule-based programming practices.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Core of ML: making machines perform tasks based on past experiences passed to the machines as training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" y="3086499"/>
            <a:ext cx="69913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1587" y="3416391"/>
            <a:ext cx="4419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ML could handle larger and more complicated data and could find patterns more quickly than conventional data analytics tools.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ML requires less human effort and less assumptions 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A subfield of computer science and AI</a:t>
            </a:r>
          </a:p>
        </p:txBody>
      </p:sp>
    </p:spTree>
    <p:extLst>
      <p:ext uri="{BB962C8B-B14F-4D97-AF65-F5344CB8AC3E}">
        <p14:creationId xmlns:p14="http://schemas.microsoft.com/office/powerpoint/2010/main" val="40569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42" y="1447800"/>
            <a:ext cx="4912444" cy="420390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Machine learning types/algorithms includes: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Regression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Classification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Clustering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Dimensionality reduction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Feature extraction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Decision tree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K-nearest </a:t>
            </a: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neigbors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0086" y="1981200"/>
            <a:ext cx="4912444" cy="33239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Two major approaches to machine learning:</a:t>
            </a:r>
          </a:p>
          <a:p>
            <a:pPr marL="800100" lvl="1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Supervised learning – train with labeled (input/output) data – to predict output for new inputs. Examples – regression, classification.</a:t>
            </a:r>
          </a:p>
          <a:p>
            <a:pPr marL="800100" lvl="1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Unsupervised learning – train with unlabeled data – to detect patterns. Examples – clustering analysis.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432026" y="986135"/>
            <a:ext cx="2341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62" y="2514600"/>
            <a:ext cx="1847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12" y="4191000"/>
            <a:ext cx="1981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48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198444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Artificial Intelligence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Artificial intelligence (AI) is a sub-discipline of computer science with focus on developing machines (computers) capable of performing tasks requiring human intelligence. 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AI systems work by learning (from data) and improving performance over time.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4" y="833783"/>
            <a:ext cx="45148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7" y="3160395"/>
            <a:ext cx="5934329" cy="27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30987" y="4495800"/>
            <a:ext cx="5330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Major application areas of AI includes: machine learning (ML), natural language processing (NLP), computer vision (CV), speech recognition, virtual assistants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980" y="5867400"/>
            <a:ext cx="18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Garamond" panose="02020404030301010803" pitchFamily="18" charset="0"/>
              </a:rPr>
              <a:t>Source: datamation.com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1897373</TotalTime>
  <Words>1768</Words>
  <Application>Microsoft Office PowerPoint</Application>
  <PresentationFormat>Custom</PresentationFormat>
  <Paragraphs>240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Garamond</vt:lpstr>
      <vt:lpstr>Georgia</vt:lpstr>
      <vt:lpstr>Monotype Corsiva</vt:lpstr>
      <vt:lpstr>Rockwell</vt:lpstr>
      <vt:lpstr>Rockwell Condensed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Administrative Quality For Vision 10: 2022</dc:title>
  <dc:creator>HP</dc:creator>
  <cp:lastModifiedBy>HP</cp:lastModifiedBy>
  <cp:revision>616</cp:revision>
  <cp:lastPrinted>2016-03-03T06:43:29Z</cp:lastPrinted>
  <dcterms:created xsi:type="dcterms:W3CDTF">2014-01-31T21:42:27Z</dcterms:created>
  <dcterms:modified xsi:type="dcterms:W3CDTF">2023-03-25T13:45:51Z</dcterms:modified>
</cp:coreProperties>
</file>